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69" r:id="rId3"/>
    <p:sldId id="257" r:id="rId4"/>
    <p:sldId id="277" r:id="rId5"/>
    <p:sldId id="258" r:id="rId6"/>
    <p:sldId id="273" r:id="rId7"/>
    <p:sldId id="259" r:id="rId8"/>
    <p:sldId id="262" r:id="rId9"/>
    <p:sldId id="270" r:id="rId10"/>
    <p:sldId id="272" r:id="rId11"/>
    <p:sldId id="276" r:id="rId12"/>
    <p:sldId id="261" r:id="rId13"/>
    <p:sldId id="267" r:id="rId14"/>
    <p:sldId id="279" r:id="rId15"/>
    <p:sldId id="260" r:id="rId16"/>
    <p:sldId id="263" r:id="rId17"/>
    <p:sldId id="264" r:id="rId18"/>
    <p:sldId id="271" r:id="rId19"/>
    <p:sldId id="274" r:id="rId20"/>
    <p:sldId id="281" r:id="rId21"/>
    <p:sldId id="265" r:id="rId22"/>
    <p:sldId id="266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D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A5CDA-3037-41B6-88A8-9B799B596A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DDF82-E6B8-4400-9FE5-7D0BC1E1E2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5CF83-009C-4B43-8A35-E5E2226148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DF764-F462-4D8E-A7BA-8B1C128A69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605D4-62E6-4746-83E7-C7EE2BBBE2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F905-C52B-494A-B9B4-C562C60331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33E42-099D-4CC3-9F19-976FAB7173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DD419-F22B-4A34-8F38-835A16ED03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62711-C54A-494A-AE4C-EE2C3362A0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A26E9-B229-49AF-B191-FE401E50EE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24C12-16AE-447C-86DC-C566162F40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C9D"/>
            </a:gs>
            <a:gs pos="100000">
              <a:srgbClr val="FFD41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9E51C52-BB53-4D28-9054-3A9103246B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lossary.ru/cgi-bin/gl_sch2.cgi?RAtlsuslyw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lossary.ru/cgi-bin/gl_sch2.cgi?RDokwurujo,lxqol!tghr8kgylr;t:l!zxygtuiq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lovari.yandex.ru/dict/bse/article/00047/6190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lossary.ru/cgi-bin/gl_sch2.cgi?RSlwsuslyw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lossary.ru/cgi-bin/gl_sch2.cgi?RBgwuslyw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lossary.ru/cgi-bin/gl_sch2.cgi?RDojwuslyw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lossary.ru/cgi-bin/gl_sch2.cgi?ROxgkquslw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1638"/>
            <a:ext cx="7916863" cy="16002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660066"/>
                </a:solidFill>
                <a:latin typeface="Comic Sans MS" pitchFamily="66" charset="0"/>
              </a:rPr>
              <a:t>Метеорологические приборы</a:t>
            </a:r>
            <a:r>
              <a:rPr lang="ru-RU" altLang="ru-RU" sz="4000" smtClean="0"/>
              <a:t> </a:t>
            </a:r>
          </a:p>
        </p:txBody>
      </p:sp>
      <p:pic>
        <p:nvPicPr>
          <p:cNvPr id="2051" name="Picture 7" descr="гилиограф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59075"/>
            <a:ext cx="471646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Термометр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187575"/>
            <a:ext cx="36195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 u="sng">
                <a:solidFill>
                  <a:schemeClr val="hlink"/>
                </a:solidFill>
              </a:rPr>
              <a:t>Снегомерная рейка</a:t>
            </a:r>
          </a:p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Снегомерная рейка - рейка, предназначенная для измерения толщины снежного покрова при метеонаблюдениях. </a:t>
            </a:r>
          </a:p>
        </p:txBody>
      </p:sp>
      <p:pic>
        <p:nvPicPr>
          <p:cNvPr id="12291" name="Picture 6" descr="Снегомерная ре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Снегомерная рей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10515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23850" y="4724400"/>
            <a:ext cx="86042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Термограф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От греч.Therme - тепло + Grapho - пишу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Термограф - прибор-самописец, непрерывно регистрирующий температуру воздуха и записывающий ее изменения в виде кривой. Термограф располагается на метеостанции в специальной будке.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/>
          </a:p>
        </p:txBody>
      </p:sp>
      <p:pic>
        <p:nvPicPr>
          <p:cNvPr id="13315" name="Picture 5" descr="Термо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6525"/>
            <a:ext cx="3168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Термограф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2952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Термограф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765175"/>
            <a:ext cx="532923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894138"/>
            <a:ext cx="8640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Гелиограф</a:t>
            </a:r>
          </a:p>
          <a:p>
            <a:pPr algn="just" eaLnBrk="1" hangingPunct="1"/>
            <a:r>
              <a:rPr lang="ru-RU" altLang="ru-RU" sz="1600" b="1">
                <a:solidFill>
                  <a:srgbClr val="660066"/>
                </a:solidFill>
              </a:rPr>
              <a:t>От греч.</a:t>
            </a:r>
            <a:r>
              <a:rPr lang="en-US" altLang="ru-RU" sz="1600" b="1">
                <a:solidFill>
                  <a:srgbClr val="660066"/>
                </a:solidFill>
              </a:rPr>
              <a:t> </a:t>
            </a:r>
            <a:r>
              <a:rPr lang="ru-RU" altLang="ru-RU" sz="1600" b="1">
                <a:solidFill>
                  <a:srgbClr val="660066"/>
                </a:solidFill>
              </a:rPr>
              <a:t>Helios - Солнце + Grapho - пишу </a:t>
            </a:r>
          </a:p>
          <a:p>
            <a:pPr algn="just" eaLnBrk="1" hangingPunct="1"/>
            <a:r>
              <a:rPr lang="ru-RU" altLang="ru-RU" sz="1600" b="1">
                <a:solidFill>
                  <a:srgbClr val="660066"/>
                </a:solidFill>
              </a:rPr>
              <a:t>Гелиограф - прибор-самописец, регистрирующий продолжительность солнечного сияния. Основная часть прибора - хрустальный шар диаметром около 90 мм, работающий как собирающая линза при освещении с любой стороны, причем фокусное расстояние во всех направлениях одинаково. На фокусном расстоянии параллельно поверхности шара располагается картонная лента с делениями. Солнце, передвигаясь в течение дня по небу, прожигает в этой ленте полоску. В те часы, когда Солнце закрыто облаками, прожог отсутствует. Время, когда Солнце светило и когда оно было скрыто, читается по делениям на ленте.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1600" b="1">
              <a:solidFill>
                <a:srgbClr val="660066"/>
              </a:solidFill>
            </a:endParaRPr>
          </a:p>
        </p:txBody>
      </p:sp>
      <p:pic>
        <p:nvPicPr>
          <p:cNvPr id="14339" name="Picture 5" descr="гелио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25425"/>
            <a:ext cx="504031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963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 u="sng">
                <a:solidFill>
                  <a:schemeClr val="hlink"/>
                </a:solidFill>
              </a:rPr>
              <a:t>Нефоскоп</a:t>
            </a:r>
          </a:p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Нефоскоп - прибор, предназначенный для определения относительной скорости движения облаков и направления их движения.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400" b="1">
              <a:solidFill>
                <a:srgbClr val="660066"/>
              </a:solidFill>
            </a:endParaRPr>
          </a:p>
        </p:txBody>
      </p:sp>
      <p:pic>
        <p:nvPicPr>
          <p:cNvPr id="15363" name="Picture 6" descr="нефоск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5040313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нефоскоп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44675"/>
            <a:ext cx="2946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84213" y="1989138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u="sng">
                <a:solidFill>
                  <a:schemeClr val="hlink"/>
                </a:solidFill>
              </a:rPr>
              <a:t>Облакомер</a:t>
            </a:r>
          </a:p>
          <a:p>
            <a:pPr algn="just" eaLnBrk="1" hangingPunct="1"/>
            <a:r>
              <a:rPr lang="ru-RU" altLang="ru-RU" b="1">
                <a:solidFill>
                  <a:srgbClr val="660066"/>
                </a:solidFill>
              </a:rPr>
              <a:t>Облакомер - прибор для определения высоты нижней и верхней границы облаков, поднимаемый на шаре-зонде. Действие облакомера основано: </a:t>
            </a:r>
            <a:br>
              <a:rPr lang="ru-RU" altLang="ru-RU" b="1">
                <a:solidFill>
                  <a:srgbClr val="660066"/>
                </a:solidFill>
              </a:rPr>
            </a:br>
            <a:r>
              <a:rPr lang="ru-RU" altLang="ru-RU" b="1">
                <a:solidFill>
                  <a:srgbClr val="660066"/>
                </a:solidFill>
              </a:rPr>
              <a:t>- либо на изменении сопротивления фотоэлемента, реагирующего на изменении освещенности при входе в облака и выходе из них; </a:t>
            </a:r>
            <a:br>
              <a:rPr lang="ru-RU" altLang="ru-RU" b="1">
                <a:solidFill>
                  <a:srgbClr val="660066"/>
                </a:solidFill>
              </a:rPr>
            </a:br>
            <a:r>
              <a:rPr lang="ru-RU" altLang="ru-RU" b="1">
                <a:solidFill>
                  <a:srgbClr val="660066"/>
                </a:solidFill>
              </a:rPr>
              <a:t>- либо на изменении сопротивления проводника с гигроскопичным покрытием при попадании на его поверхность облачных капель.</a:t>
            </a:r>
            <a:r>
              <a:rPr lang="ru-RU" altLang="ru-RU"/>
              <a:t> </a:t>
            </a:r>
          </a:p>
        </p:txBody>
      </p:sp>
      <p:pic>
        <p:nvPicPr>
          <p:cNvPr id="16388" name="Picture 6" descr="облако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36838"/>
            <a:ext cx="59055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4365625"/>
            <a:ext cx="86407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Анемометр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От греч.Anemos - ветер + Metreo - измеряю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Анемометр - прибор для измерения скорости ветра и газовых потоков по числу оборотов вращающейся под действием ветра вертушки. Существуют анемометры разных типов: ручные и постоянно закрепленные на мачтах и др. Отличают регистрирующие анемометры (анемографы).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000" b="1">
              <a:solidFill>
                <a:srgbClr val="660066"/>
              </a:solidFill>
            </a:endParaRPr>
          </a:p>
        </p:txBody>
      </p:sp>
      <p:pic>
        <p:nvPicPr>
          <p:cNvPr id="17411" name="Picture 5" descr="fytvjvtn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8913"/>
            <a:ext cx="2924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анемоме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88913"/>
            <a:ext cx="3438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4508500"/>
            <a:ext cx="85693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/>
              <a:t> </a:t>
            </a:r>
            <a:r>
              <a:rPr lang="ru-RU" altLang="ru-RU" sz="2400" b="1" u="sng">
                <a:solidFill>
                  <a:srgbClr val="660066"/>
                </a:solidFill>
                <a:hlinkClick r:id="rId2"/>
              </a:rPr>
              <a:t>Гидрологическая наблюдательная установка</a:t>
            </a:r>
            <a:r>
              <a:rPr lang="ru-RU" altLang="ru-RU" sz="2400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Гидрологическая наблюдательная установка - стационарная установка для проведения наблюдений за элементами гидрологического режима.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400" b="1">
              <a:solidFill>
                <a:srgbClr val="660066"/>
              </a:solidFill>
            </a:endParaRPr>
          </a:p>
        </p:txBody>
      </p:sp>
      <p:pic>
        <p:nvPicPr>
          <p:cNvPr id="18435" name="Picture 5" descr="гидрологиче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836613"/>
            <a:ext cx="46434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гидрологическая наблюдательная устано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822325"/>
            <a:ext cx="410527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29527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800" b="1" u="sng">
                <a:solidFill>
                  <a:schemeClr val="hlink"/>
                </a:solidFill>
              </a:rPr>
              <a:t>Метелемер</a:t>
            </a:r>
          </a:p>
          <a:p>
            <a:pPr algn="just" eaLnBrk="1" hangingPunct="1"/>
            <a:r>
              <a:rPr lang="ru-RU" altLang="ru-RU" sz="2800" b="1">
                <a:solidFill>
                  <a:srgbClr val="660066"/>
                </a:solidFill>
              </a:rPr>
              <a:t>Метелемер - устройство, применяемое для определения количества снега, переносимого ветром.</a:t>
            </a:r>
            <a:r>
              <a:rPr lang="ru-RU" altLang="ru-RU" sz="2800"/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800"/>
          </a:p>
        </p:txBody>
      </p:sp>
      <p:pic>
        <p:nvPicPr>
          <p:cNvPr id="19459" name="Picture 6" descr="vtntktvt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3135312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00113" y="1700213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95288" y="3486150"/>
            <a:ext cx="5905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2352" rIns="76176" bIns="0" anchor="ctr"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Радиозонд</a:t>
            </a:r>
          </a:p>
          <a:p>
            <a:pPr algn="just" eaLnBrk="1" hangingPunct="1"/>
            <a:r>
              <a:rPr lang="ru-RU" altLang="ru-RU" b="1">
                <a:solidFill>
                  <a:srgbClr val="660066"/>
                </a:solidFill>
              </a:rPr>
              <a:t>Радиозонд - прибор для метеорологических исследований в атмосфере до высоты 30-35 км. Радиозонд поднимается на выпущенном в свободный полет воздушном шаре и автоматически передает на землю радиосигналы, соответствующие значениям давления, температуры, влажности воздуха. На большой высоте шар лопается, а приборы спускаются на парашюте и могут быть использованы вновь. </a:t>
            </a:r>
          </a:p>
          <a:p>
            <a:pPr algn="just"/>
            <a:endParaRPr lang="ru-RU" altLang="ru-RU" b="1">
              <a:solidFill>
                <a:srgbClr val="660066"/>
              </a:solidFill>
            </a:endParaRPr>
          </a:p>
        </p:txBody>
      </p:sp>
      <p:pic>
        <p:nvPicPr>
          <p:cNvPr id="20484" name="Picture 6" descr="Радиозо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8913"/>
            <a:ext cx="32559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Радиозон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92150"/>
            <a:ext cx="2413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49688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Шар-зонд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Шар-зонд - резиновый воздушный шар с прикрепленным к нему метеорографом, выпускаемый в свободный полет. На определенной высоте после разрыва оболочки метеорограф спускается на землю на парашюте. </a:t>
            </a:r>
          </a:p>
          <a:p>
            <a:pPr algn="just" eaLnBrk="1" hangingPunct="1"/>
            <a:endParaRPr lang="en-US" altLang="ru-RU" sz="2000" b="1" u="sng">
              <a:solidFill>
                <a:schemeClr val="hlink"/>
              </a:solidFill>
            </a:endParaRPr>
          </a:p>
        </p:txBody>
      </p:sp>
      <p:pic>
        <p:nvPicPr>
          <p:cNvPr id="21507" name="Picture 5" descr="Шар-зо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81075"/>
            <a:ext cx="32083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шар зон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7200"/>
            <a:ext cx="48244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51838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1800" b="1" smtClean="0">
                <a:solidFill>
                  <a:srgbClr val="660066"/>
                </a:solidFill>
                <a:latin typeface="Comic Sans MS" pitchFamily="66" charset="0"/>
              </a:rPr>
              <a:t>1</a:t>
            </a: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. Что такое метеорологические приборы.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b="1" smtClean="0">
                <a:solidFill>
                  <a:srgbClr val="660066"/>
                </a:solidFill>
                <a:latin typeface="Comic Sans MS" pitchFamily="66" charset="0"/>
              </a:rPr>
              <a:t>2</a:t>
            </a: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. Что такое метеорологические элементы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b="1" smtClean="0">
                <a:solidFill>
                  <a:srgbClr val="660066"/>
                </a:solidFill>
                <a:latin typeface="Comic Sans MS" pitchFamily="66" charset="0"/>
              </a:rPr>
              <a:t>3</a:t>
            </a: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. Термометр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4. Барометр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5. Гигрометр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6. Осадкомер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7. Снегомерная рейка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8. Термограф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9. Гелиограф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10. Нефоскоп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11. Облакомер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12. Анемометр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13.Гидрологическая наблюдательная установка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14. Метелемер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15. Метеорограф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16. Радиозонд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17. Шар-зонд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18. Шар-пилот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19. Метеорологическая ракета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66"/>
                </a:solidFill>
                <a:latin typeface="Comic Sans MS" pitchFamily="66" charset="0"/>
              </a:rPr>
              <a:t>20. Метеорологический спутник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5329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800" b="1">
                <a:solidFill>
                  <a:srgbClr val="660066"/>
                </a:solidFill>
                <a:latin typeface="Comic Sans MS" pitchFamily="66" charset="0"/>
              </a:rPr>
              <a:t>Содержание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20896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u="sng">
                <a:solidFill>
                  <a:schemeClr val="hlink"/>
                </a:solidFill>
              </a:rPr>
              <a:t>Шар-пилот</a:t>
            </a:r>
          </a:p>
          <a:p>
            <a:pPr eaLnBrk="1" hangingPunct="1"/>
            <a:r>
              <a:rPr lang="ru-RU" altLang="ru-RU" sz="2400" b="1">
                <a:solidFill>
                  <a:srgbClr val="660066"/>
                </a:solidFill>
              </a:rPr>
              <a:t>Шар-пилот - резиновый шар, наполненный водородом, выпускаемый в свободный полет. Определяя его положение с помощью теодолитов или методами радиолокации, можно вычислить скорость и направление ветра. </a:t>
            </a:r>
          </a:p>
          <a:p>
            <a:pPr eaLnBrk="1" hangingPunct="1"/>
            <a:endParaRPr lang="ru-RU" altLang="ru-RU" sz="2400" b="1">
              <a:solidFill>
                <a:srgbClr val="66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400" b="1"/>
          </a:p>
        </p:txBody>
      </p:sp>
      <p:pic>
        <p:nvPicPr>
          <p:cNvPr id="22531" name="Picture 6" descr="Шар-пилот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45354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Шар-пил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636838"/>
            <a:ext cx="3810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39750" y="3860800"/>
            <a:ext cx="82089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Метеорологическая ракета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Метеорологическая ракета - ракетный аппарат, запускаемый в атмосферу для исследования ее верхних слоев, главным образом мезосферы и ионосферы. Приборы исследуют атмосферное давление, магнитное поле Земли, космическое излучение, спектры солнечного и земного излучений, состав воздуха и т.д. Показания приборов передаются в виде радиосигналов. </a:t>
            </a:r>
          </a:p>
        </p:txBody>
      </p:sp>
      <p:pic>
        <p:nvPicPr>
          <p:cNvPr id="23555" name="Picture 6" descr="метеорологическая ракет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620713"/>
            <a:ext cx="44640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метеорологическая ракет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41052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116013" y="3284538"/>
            <a:ext cx="712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 rot="10800000" flipV="1">
            <a:off x="468313" y="3716338"/>
            <a:ext cx="83550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2352" rIns="76176" bIns="0" anchor="ctr"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chemeClr val="hlink"/>
                </a:solidFill>
              </a:rPr>
              <a:t>Метеорологический спутник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Метеорологический спутник - искусственный спутник Земли, регистрирующий и передающий на Землю различные метеорологические данные.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Метеорологический спутник предназначен для наблюдения за распределением облачного, снегового и ледового покровов, измерения теплового излучения земной поверхности и атмосферы и отраженной солнечной радиации с целью получения метеорологических данных для прогноза погоды. </a:t>
            </a:r>
          </a:p>
        </p:txBody>
      </p:sp>
      <p:pic>
        <p:nvPicPr>
          <p:cNvPr id="24580" name="Picture 7" descr="метеорологический спут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41052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метеорологический спутни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660066"/>
                </a:solidFill>
                <a:latin typeface="Comic Sans MS" pitchFamily="66" charset="0"/>
              </a:rPr>
              <a:t>Источники информации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0066"/>
                </a:solidFill>
                <a:latin typeface="Comic Sans MS" pitchFamily="66" charset="0"/>
              </a:rPr>
              <a:t>1. Большая Энциклопедия для детей. Том 1</a:t>
            </a:r>
          </a:p>
          <a:p>
            <a:pPr eaLnBrk="1" hangingPunct="1"/>
            <a:r>
              <a:rPr lang="ru-RU" altLang="ru-RU" b="1" smtClean="0">
                <a:solidFill>
                  <a:srgbClr val="660066"/>
                </a:solidFill>
                <a:latin typeface="Comic Sans MS" pitchFamily="66" charset="0"/>
              </a:rPr>
              <a:t>2. </a:t>
            </a:r>
            <a:r>
              <a:rPr lang="en-US" altLang="ru-RU" b="1" smtClean="0">
                <a:solidFill>
                  <a:srgbClr val="660066"/>
                </a:solidFill>
                <a:latin typeface="Comic Sans MS" pitchFamily="66" charset="0"/>
                <a:hlinkClick r:id="rId2"/>
              </a:rPr>
              <a:t>www.yandex.ru</a:t>
            </a:r>
            <a:endParaRPr lang="ru-RU" altLang="ru-RU" b="1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b="1" smtClean="0">
                <a:solidFill>
                  <a:srgbClr val="660066"/>
                </a:solidFill>
                <a:latin typeface="Comic Sans MS" pitchFamily="66" charset="0"/>
              </a:rPr>
              <a:t>3. Картинки – поисковая система </a:t>
            </a:r>
            <a:r>
              <a:rPr lang="en-US" altLang="ru-RU" b="1" smtClean="0">
                <a:solidFill>
                  <a:srgbClr val="660066"/>
                </a:solidFill>
                <a:latin typeface="Comic Sans MS" pitchFamily="66" charset="0"/>
                <a:hlinkClick r:id="rId2"/>
              </a:rPr>
              <a:t>www.yandex.ru</a:t>
            </a:r>
            <a:endParaRPr lang="ru-RU" altLang="ru-RU" b="1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/>
            <a:endParaRPr lang="ru-RU" altLang="ru-RU" b="1" smtClean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46799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Метеорологические приборы</a:t>
            </a:r>
            <a:r>
              <a:rPr lang="en-US" altLang="ru-RU" sz="2400" b="1">
                <a:solidFill>
                  <a:srgbClr val="660066"/>
                </a:solidFill>
              </a:rPr>
              <a:t> - </a:t>
            </a:r>
            <a:endParaRPr lang="ru-RU" altLang="ru-RU" sz="2400" b="1">
              <a:solidFill>
                <a:srgbClr val="660066"/>
              </a:solidFill>
            </a:endParaRPr>
          </a:p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приборы и установки для измерения и регистрации значений </a:t>
            </a:r>
            <a:r>
              <a:rPr lang="ru-RU" altLang="ru-RU" sz="2400" b="1">
                <a:solidFill>
                  <a:srgbClr val="660066"/>
                </a:solidFill>
                <a:hlinkClick r:id="rId2"/>
              </a:rPr>
              <a:t>метеорологических элементов</a:t>
            </a:r>
            <a:r>
              <a:rPr lang="ru-RU" altLang="ru-RU" sz="2400" b="1">
                <a:solidFill>
                  <a:srgbClr val="660066"/>
                </a:solidFill>
              </a:rPr>
              <a:t>. Для сравнения результатов измерений, производимых на различных метеостанциях,  метеорологические приборы делают однотипными и устанавливают так, чтобы их показания не зависели от случайных местных условий. </a:t>
            </a:r>
          </a:p>
        </p:txBody>
      </p:sp>
      <p:pic>
        <p:nvPicPr>
          <p:cNvPr id="5123" name="Picture 8" descr="гигрометр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8913"/>
            <a:ext cx="26908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Метеорологическая рак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076700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00113" y="27082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0825" y="4076700"/>
            <a:ext cx="8677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Метеорологические приборы предназначены для работы в естественных условиях в любых климатических зонах. Поэтому они должны безотказно работать, сохраняя стабильность показаний в большом диапазоне температур, при большой влажности, выпадении осадков, и не должны бояться больших ветровых нагрузок, пыли.</a:t>
            </a:r>
          </a:p>
        </p:txBody>
      </p:sp>
      <p:pic>
        <p:nvPicPr>
          <p:cNvPr id="6148" name="Picture 6" descr="ubuhjvt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4032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гилиограф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49275"/>
            <a:ext cx="4532313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9930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Метеорологические элементы,</a:t>
            </a:r>
          </a:p>
          <a:p>
            <a:pPr algn="just" eaLnBrk="1" hangingPunct="1"/>
            <a:r>
              <a:rPr lang="ru-RU" altLang="ru-RU" sz="2400" b="1">
                <a:solidFill>
                  <a:srgbClr val="660066"/>
                </a:solidFill>
              </a:rPr>
              <a:t>характеристики состояния атмосферы: температура, давление и влажность воздуха, скорость и направление ветра, облачность, осадки, видимость (прозрачность атмосферы), а также температура почвы и поверхности воды, солнечная радиация, длинноволновое излучение Земли и атмосферы. К Метеорологическим элементам относят также различные явления погоды: грозы, метели и т. п. Изменения Метеорологических элементов являются результатом атмосферных процессов и определяют погоду и климат.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8569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Термометр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b="1">
                <a:solidFill>
                  <a:srgbClr val="660066"/>
                </a:solidFill>
              </a:rPr>
              <a:t>От греч.Therme - тепло + Metreo - измеряю </a:t>
            </a:r>
          </a:p>
          <a:p>
            <a:pPr algn="just" eaLnBrk="1" hangingPunct="1"/>
            <a:r>
              <a:rPr lang="ru-RU" altLang="ru-RU" b="1">
                <a:solidFill>
                  <a:srgbClr val="660066"/>
                </a:solidFill>
              </a:rPr>
              <a:t>Термометр - прибор для измерения температуры воздуха, почвы, воды и т.д. при тепловом контакте между объектом измерений и чувствительным элементом термометра. Термометры применяются в метеорологии, гидрологии и других науках и отраслях хозяйства. </a:t>
            </a:r>
          </a:p>
          <a:p>
            <a:pPr algn="just" eaLnBrk="1" hangingPunct="1"/>
            <a:r>
              <a:rPr lang="ru-RU" altLang="ru-RU" b="1">
                <a:solidFill>
                  <a:srgbClr val="660066"/>
                </a:solidFill>
              </a:rPr>
              <a:t>На метеостанциях, где измерения температур проводятся в определенные сроки, для фиксации максимальных температур между сроками наблюдения служит максимальный термометр (ртутный); наименьшую температуру между сроками фиксирует минимальный термометр (спиртовой). </a:t>
            </a:r>
          </a:p>
        </p:txBody>
      </p:sp>
      <p:pic>
        <p:nvPicPr>
          <p:cNvPr id="8195" name="Picture 5" descr="Термо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0350"/>
            <a:ext cx="3387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Термомет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60350"/>
            <a:ext cx="27495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5288" y="4941888"/>
            <a:ext cx="8208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Барометр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От греч.Baros - тяжесть + Metreo - измеряю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Барометр - прибор для измерения атмосферного давления. Барометры подразделяются на жидкостные барометры и барометры-анероиды. </a:t>
            </a:r>
          </a:p>
        </p:txBody>
      </p:sp>
      <p:pic>
        <p:nvPicPr>
          <p:cNvPr id="9219" name="Picture 5" descr="баро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5438"/>
            <a:ext cx="4321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барометр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33375"/>
            <a:ext cx="4356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4479925"/>
            <a:ext cx="828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Гигрометр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От греч.</a:t>
            </a:r>
            <a:r>
              <a:rPr lang="en-US" altLang="ru-RU" sz="2000" b="1">
                <a:solidFill>
                  <a:srgbClr val="660066"/>
                </a:solidFill>
              </a:rPr>
              <a:t> </a:t>
            </a:r>
            <a:r>
              <a:rPr lang="ru-RU" altLang="ru-RU" sz="2000" b="1">
                <a:solidFill>
                  <a:srgbClr val="660066"/>
                </a:solidFill>
              </a:rPr>
              <a:t>Hygros - влажный </a:t>
            </a:r>
          </a:p>
          <a:p>
            <a:pPr algn="just" eaLnBrk="1" hangingPunct="1"/>
            <a:r>
              <a:rPr lang="ru-RU" altLang="ru-RU" sz="2000" b="1">
                <a:solidFill>
                  <a:srgbClr val="660066"/>
                </a:solidFill>
              </a:rPr>
              <a:t>Гигрометр - прибор для измерения влажности воздуха или других газов. Различают волосные, конденсационные и весовые гигрометры, а также регистрирующие гигрометры (гигрографы).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>
              <a:solidFill>
                <a:srgbClr val="660066"/>
              </a:solidFill>
            </a:endParaRPr>
          </a:p>
        </p:txBody>
      </p:sp>
      <p:pic>
        <p:nvPicPr>
          <p:cNvPr id="10243" name="Picture 5" descr="гигро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3186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гигрометр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603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86423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 u="sng">
                <a:solidFill>
                  <a:srgbClr val="660066"/>
                </a:solidFill>
                <a:hlinkClick r:id="rId2"/>
              </a:rPr>
              <a:t>Осадкомер</a:t>
            </a:r>
            <a:r>
              <a:rPr lang="ru-RU" altLang="ru-RU" b="1">
                <a:solidFill>
                  <a:srgbClr val="660066"/>
                </a:solidFill>
              </a:rPr>
              <a:t> </a:t>
            </a:r>
          </a:p>
          <a:p>
            <a:pPr algn="just" eaLnBrk="1" hangingPunct="1"/>
            <a:r>
              <a:rPr lang="ru-RU" altLang="ru-RU" sz="1600" b="1">
                <a:solidFill>
                  <a:srgbClr val="660066"/>
                </a:solidFill>
              </a:rPr>
              <a:t>Дождемер; Плювиометр </a:t>
            </a:r>
          </a:p>
          <a:p>
            <a:pPr algn="just" eaLnBrk="1" hangingPunct="1"/>
            <a:r>
              <a:rPr lang="ru-RU" altLang="ru-RU" sz="1600" b="1">
                <a:solidFill>
                  <a:srgbClr val="660066"/>
                </a:solidFill>
              </a:rPr>
              <a:t>Осадкомер - прибор для сбора и измерения количества выпавших атмосферных осадков. Осадкомер представляет собой цилиндрическое ведро строго определенного сечения, устанавливаемое на метеоплощадке. Количество осадков определяется путем сливания попавших в ведро осадков в специальный дождемерный стакан, площадь сечения которого также известна. Твердые осадки (снег, крупа, град) предварительно растапливаются. Конструкция осадкомера предусматривает защиту от быстрого испарения осадков и от выдувания попавшего в ведро осадкомера снега.</a:t>
            </a:r>
            <a:r>
              <a:rPr lang="ru-RU" altLang="ru-RU" b="1">
                <a:solidFill>
                  <a:srgbClr val="660066"/>
                </a:solidFill>
              </a:rPr>
              <a:t> </a:t>
            </a:r>
          </a:p>
        </p:txBody>
      </p:sp>
      <p:pic>
        <p:nvPicPr>
          <p:cNvPr id="11267" name="Picture 5" descr="осадко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3375"/>
            <a:ext cx="30035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осадкомер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431958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966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Метеорологические приборы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Метеорологические приборы</dc:title>
  <dc:creator>nadya gneusheva</dc:creator>
  <cp:lastModifiedBy>Никифоровы</cp:lastModifiedBy>
  <cp:revision>16</cp:revision>
  <dcterms:created xsi:type="dcterms:W3CDTF">2009-04-11T18:57:12Z</dcterms:created>
  <dcterms:modified xsi:type="dcterms:W3CDTF">2020-09-30T18:18:00Z</dcterms:modified>
</cp:coreProperties>
</file>